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 SemiBold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Montserrat Medium"/>
      <p:regular r:id="rId31"/>
      <p:bold r:id="rId32"/>
      <p:italic r:id="rId33"/>
      <p:boldItalic r:id="rId34"/>
    </p:embeddedFont>
    <p:embeddedFont>
      <p:font typeface="Merriweather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bold.fntdata"/><Relationship Id="rId22" Type="http://schemas.openxmlformats.org/officeDocument/2006/relationships/font" Target="fonts/MontserratSemiBold-boldItalic.fntdata"/><Relationship Id="rId21" Type="http://schemas.openxmlformats.org/officeDocument/2006/relationships/font" Target="fonts/MontserratSemiBold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bold.fntdata"/><Relationship Id="rId13" Type="http://schemas.openxmlformats.org/officeDocument/2006/relationships/slide" Target="slides/slide8.xml"/><Relationship Id="rId35" Type="http://schemas.openxmlformats.org/officeDocument/2006/relationships/font" Target="fonts/Merriweather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Merriweather-italic.fntdata"/><Relationship Id="rId14" Type="http://schemas.openxmlformats.org/officeDocument/2006/relationships/slide" Target="slides/slide9.xml"/><Relationship Id="rId36" Type="http://schemas.openxmlformats.org/officeDocument/2006/relationships/font" Target="fonts/Merriweather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Merriweather-boldItalic.fntdata"/><Relationship Id="rId19" Type="http://schemas.openxmlformats.org/officeDocument/2006/relationships/font" Target="fonts/MontserratSemiBold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1449216c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g361449216c9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61449216c9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61449216c9_1_9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61449216c9_0_144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61449216c9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61449216c9_1_10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61449216c9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361449216c9_1_1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61449216c9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361449216c9_1_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61449216c9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361449216c9_1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61449216c9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361449216c9_1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1449216c9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361449216c9_1_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61449216c9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61449216c9_1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61449216c9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361449216c9_1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61449216c9_4_27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61449216c9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361449216c9_1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descr="File:Ibmec logo.png - Wikimedia Commons" id="15" name="Google Shape;15;p2"/>
          <p:cNvPicPr preferRelativeResize="0"/>
          <p:nvPr/>
        </p:nvPicPr>
        <p:blipFill rotWithShape="1">
          <a:blip r:embed="rId2">
            <a:alphaModFix/>
          </a:blip>
          <a:srcRect b="3239" l="932" r="77533" t="3145"/>
          <a:stretch/>
        </p:blipFill>
        <p:spPr>
          <a:xfrm>
            <a:off x="8696747" y="62650"/>
            <a:ext cx="386100" cy="39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A">
  <p:cSld name="TITLE_AND_BODY_2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/>
          <p:nvPr>
            <p:ph idx="2" type="pic"/>
          </p:nvPr>
        </p:nvSpPr>
        <p:spPr>
          <a:xfrm>
            <a:off x="399600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4"/>
          <p:cNvSpPr txBox="1"/>
          <p:nvPr>
            <p:ph type="title"/>
          </p:nvPr>
        </p:nvSpPr>
        <p:spPr>
          <a:xfrm>
            <a:off x="384048" y="329184"/>
            <a:ext cx="3154800" cy="86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29184" y="1545336"/>
            <a:ext cx="3218700" cy="30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buNone/>
              <a:defRPr sz="1300"/>
            </a:lvl1pPr>
            <a:lvl2pPr lvl="1">
              <a:buNone/>
              <a:defRPr sz="1300"/>
            </a:lvl2pPr>
            <a:lvl3pPr lvl="2">
              <a:buNone/>
              <a:defRPr sz="1300"/>
            </a:lvl3pPr>
            <a:lvl4pPr lvl="3">
              <a:buNone/>
              <a:defRPr sz="1300"/>
            </a:lvl4pPr>
            <a:lvl5pPr lvl="4">
              <a:buNone/>
              <a:defRPr sz="1300"/>
            </a:lvl5pPr>
            <a:lvl6pPr lvl="5">
              <a:buNone/>
              <a:defRPr sz="1300"/>
            </a:lvl6pPr>
            <a:lvl7pPr lvl="6">
              <a:buNone/>
              <a:defRPr sz="1300"/>
            </a:lvl7pPr>
            <a:lvl8pPr lvl="7">
              <a:buNone/>
              <a:defRPr sz="1300"/>
            </a:lvl8pPr>
            <a:lvl9pPr lvl="8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F">
  <p:cSld name="TITLE_AND_BODY_2_1_1_1_1_1_1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228600" y="228600"/>
            <a:ext cx="8686800" cy="4686300"/>
          </a:xfrm>
          <a:prstGeom prst="roundRect">
            <a:avLst>
              <a:gd fmla="val 6123" name="adj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>
            <p:ph idx="2" type="pic"/>
          </p:nvPr>
        </p:nvSpPr>
        <p:spPr>
          <a:xfrm>
            <a:off x="4626864" y="585216"/>
            <a:ext cx="3968400" cy="39684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15"/>
          <p:cNvSpPr txBox="1"/>
          <p:nvPr>
            <p:ph type="title"/>
          </p:nvPr>
        </p:nvSpPr>
        <p:spPr>
          <a:xfrm>
            <a:off x="557784" y="585216"/>
            <a:ext cx="3712500" cy="93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508525" y="1883625"/>
            <a:ext cx="3761700" cy="267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51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8" name="Google Shape;18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4" name="Google Shape;24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descr="File:Ibmec logo.png - Wikimedia Commons" id="38" name="Google Shape;38;p6"/>
          <p:cNvPicPr preferRelativeResize="0"/>
          <p:nvPr/>
        </p:nvPicPr>
        <p:blipFill rotWithShape="1">
          <a:blip r:embed="rId2">
            <a:alphaModFix/>
          </a:blip>
          <a:srcRect b="3239" l="932" r="77533" t="3145"/>
          <a:stretch/>
        </p:blipFill>
        <p:spPr>
          <a:xfrm>
            <a:off x="8696747" y="62650"/>
            <a:ext cx="386100" cy="39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" name="Google Shape;4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○"/>
              <a:defRPr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■"/>
              <a:defRPr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  <a:defRPr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○"/>
              <a:defRPr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■"/>
              <a:defRPr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  <a:defRPr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○"/>
              <a:defRPr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■"/>
              <a:defRPr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descr="File:Ibmec logo.png - Wikimedia Commons" id="9" name="Google Shape;9;p1"/>
          <p:cNvPicPr preferRelativeResize="0"/>
          <p:nvPr/>
        </p:nvPicPr>
        <p:blipFill rotWithShape="1">
          <a:blip r:embed="rId1">
            <a:alphaModFix/>
          </a:blip>
          <a:srcRect b="3239" l="932" r="77533" t="3145"/>
          <a:stretch/>
        </p:blipFill>
        <p:spPr>
          <a:xfrm>
            <a:off x="8696747" y="62650"/>
            <a:ext cx="386100" cy="39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hyperlink" Target="https://colab.research.google.com/drive/1H2XFcdjWORo4Kt3y_TZpPf8370BD1PRr?usp=shar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>
            <a:off x="311700" y="558494"/>
            <a:ext cx="8520600" cy="9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4400"/>
              <a:buFont typeface="Calibri"/>
              <a:buNone/>
            </a:pPr>
            <a:r>
              <a:rPr lang="pt-PT">
                <a:solidFill>
                  <a:srgbClr val="0D1B2A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</a:t>
            </a:r>
            <a:r>
              <a:rPr lang="pt-PT">
                <a:solidFill>
                  <a:srgbClr val="0D1B2A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DINOv2</a:t>
            </a:r>
            <a:endParaRPr>
              <a:solidFill>
                <a:srgbClr val="0D1B2A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4400"/>
              <a:buFont typeface="Calibri"/>
              <a:buNone/>
            </a:pPr>
            <a:r>
              <a:rPr lang="pt-PT" sz="2000">
                <a:solidFill>
                  <a:srgbClr val="0D1B2A"/>
                </a:solidFill>
              </a:rPr>
              <a:t>Navegação em Ambientes de GPS Negado</a:t>
            </a:r>
            <a:endParaRPr sz="2000"/>
          </a:p>
        </p:txBody>
      </p:sp>
      <p:sp>
        <p:nvSpPr>
          <p:cNvPr id="84" name="Google Shape;84;p16"/>
          <p:cNvSpPr txBox="1"/>
          <p:nvPr>
            <p:ph idx="1" type="subTitle"/>
          </p:nvPr>
        </p:nvSpPr>
        <p:spPr>
          <a:xfrm>
            <a:off x="602700" y="4266450"/>
            <a:ext cx="79386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775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ct val="200000"/>
              <a:buNone/>
            </a:pPr>
            <a:r>
              <a:rPr lang="pt-PT">
                <a:solidFill>
                  <a:srgbClr val="F5F0DC"/>
                </a:solidFill>
              </a:rPr>
              <a:t>Lucca Lanzellotti | Bernardo Loureiro | Rafael Lima | Daniel Gripa | Luis Pastura | João Araújo</a:t>
            </a:r>
            <a:br>
              <a:rPr lang="pt-PT">
                <a:solidFill>
                  <a:srgbClr val="F5F0DC"/>
                </a:solidFill>
              </a:rPr>
            </a:br>
            <a:r>
              <a:rPr lang="pt-PT">
                <a:solidFill>
                  <a:srgbClr val="F5F0DC"/>
                </a:solidFill>
              </a:rPr>
              <a:t>Visão Computacional • Jun/2025</a:t>
            </a:r>
            <a:endParaRPr>
              <a:solidFill>
                <a:srgbClr val="F5F0DC"/>
              </a:solidFill>
            </a:endParaRPr>
          </a:p>
        </p:txBody>
      </p:sp>
      <p:pic>
        <p:nvPicPr>
          <p:cNvPr descr="File:Meta Platforms Inc. logo (cropped).svg - Wikimedia Commons"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3350" y="630550"/>
            <a:ext cx="810499" cy="53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4400"/>
              <a:buFont typeface="Calibri"/>
              <a:buNone/>
            </a:pPr>
            <a:r>
              <a:rPr b="1" lang="pt-PT"/>
              <a:t>Comparador de Imagens com DINOv2</a:t>
            </a:r>
            <a:endParaRPr b="1"/>
          </a:p>
        </p:txBody>
      </p:sp>
      <p:pic>
        <p:nvPicPr>
          <p:cNvPr descr="68bd7afc-b1fa-40a7-8182-c5151dec94eb.png" id="153" name="Google Shape;153;p25"/>
          <p:cNvPicPr preferRelativeResize="0"/>
          <p:nvPr/>
        </p:nvPicPr>
        <p:blipFill rotWithShape="1">
          <a:blip r:embed="rId3">
            <a:alphaModFix/>
          </a:blip>
          <a:srcRect b="0" l="18269" r="35526" t="20063"/>
          <a:stretch/>
        </p:blipFill>
        <p:spPr>
          <a:xfrm>
            <a:off x="4817675" y="560100"/>
            <a:ext cx="3258300" cy="4023300"/>
          </a:xfrm>
          <a:prstGeom prst="roundRect">
            <a:avLst>
              <a:gd fmla="val 7590" name="adj"/>
            </a:avLst>
          </a:prstGeom>
          <a:noFill/>
          <a:ln cap="flat" cmpd="sng" w="19050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4" name="Google Shape;15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55" name="Google Shape;155;p25"/>
          <p:cNvSpPr txBox="1"/>
          <p:nvPr/>
        </p:nvSpPr>
        <p:spPr>
          <a:xfrm>
            <a:off x="912325" y="2802825"/>
            <a:ext cx="1926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Link com o código</a:t>
            </a:r>
            <a:endParaRPr sz="13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6" title="image.jpg"/>
          <p:cNvPicPr preferRelativeResize="0"/>
          <p:nvPr/>
        </p:nvPicPr>
        <p:blipFill rotWithShape="1">
          <a:blip r:embed="rId3">
            <a:alphaModFix/>
          </a:blip>
          <a:srcRect b="15654" l="-1760" r="0" t="0"/>
          <a:stretch/>
        </p:blipFill>
        <p:spPr>
          <a:xfrm>
            <a:off x="4489800" y="0"/>
            <a:ext cx="46542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/>
              <a:t>Futuro do DINOv2 Navegação</a:t>
            </a:r>
            <a:endParaRPr b="1"/>
          </a:p>
        </p:txBody>
      </p:sp>
      <p:sp>
        <p:nvSpPr>
          <p:cNvPr id="161" name="Google Shape;161;p26"/>
          <p:cNvSpPr txBox="1"/>
          <p:nvPr>
            <p:ph idx="1" type="subTitle"/>
          </p:nvPr>
        </p:nvSpPr>
        <p:spPr>
          <a:xfrm>
            <a:off x="176225" y="2329425"/>
            <a:ext cx="4088400" cy="25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2992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F0DC"/>
              </a:buClr>
              <a:buSzPts val="1113"/>
              <a:buChar char="●"/>
            </a:pPr>
            <a:r>
              <a:rPr lang="pt-PT" sz="1112">
                <a:solidFill>
                  <a:srgbClr val="F5F0DC"/>
                </a:solidFill>
              </a:rPr>
              <a:t>Integração do DINOv2 a piloto automático será testada.</a:t>
            </a:r>
            <a:endParaRPr sz="1112">
              <a:solidFill>
                <a:srgbClr val="F5F0DC"/>
              </a:solidFill>
            </a:endParaRPr>
          </a:p>
          <a:p>
            <a:pPr indent="-2992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F0DC"/>
              </a:buClr>
              <a:buSzPts val="1113"/>
              <a:buChar char="●"/>
            </a:pPr>
            <a:r>
              <a:rPr lang="pt-PT" sz="1112">
                <a:solidFill>
                  <a:srgbClr val="F5F0DC"/>
                </a:solidFill>
              </a:rPr>
              <a:t>A latência da inferência na edge GPU será avaliada.</a:t>
            </a:r>
            <a:endParaRPr sz="1112">
              <a:solidFill>
                <a:srgbClr val="F5F0DC"/>
              </a:solidFill>
            </a:endParaRPr>
          </a:p>
          <a:p>
            <a:pPr indent="-2992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F0DC"/>
              </a:buClr>
              <a:buSzPts val="1113"/>
              <a:buChar char="●"/>
            </a:pPr>
            <a:r>
              <a:rPr lang="pt-PT" sz="1112">
                <a:solidFill>
                  <a:srgbClr val="F5F0DC"/>
                </a:solidFill>
              </a:rPr>
              <a:t>Otimizar o modelo DINOv2 para hardware embarcado é essencial.</a:t>
            </a:r>
            <a:endParaRPr sz="1112">
              <a:solidFill>
                <a:srgbClr val="F5F0DC"/>
              </a:solidFill>
            </a:endParaRPr>
          </a:p>
          <a:p>
            <a:pPr indent="-2992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5F0DC"/>
              </a:buClr>
              <a:buSzPts val="1113"/>
              <a:buChar char="●"/>
            </a:pPr>
            <a:r>
              <a:rPr lang="pt-PT" sz="1112">
                <a:solidFill>
                  <a:srgbClr val="F5F0DC"/>
                </a:solidFill>
              </a:rPr>
              <a:t>A dependência do banco de imagens pré-mapeado é um desafio.</a:t>
            </a:r>
            <a:endParaRPr sz="1112">
              <a:solidFill>
                <a:srgbClr val="F5F0DC"/>
              </a:solidFill>
            </a:endParaRPr>
          </a:p>
        </p:txBody>
      </p:sp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descr="File:Ibmec logo.png - Wikimedia Commons" id="163" name="Google Shape;163;p26"/>
          <p:cNvPicPr preferRelativeResize="0"/>
          <p:nvPr/>
        </p:nvPicPr>
        <p:blipFill rotWithShape="1">
          <a:blip r:embed="rId4">
            <a:alphaModFix/>
          </a:blip>
          <a:srcRect b="3239" l="932" r="77533" t="3145"/>
          <a:stretch/>
        </p:blipFill>
        <p:spPr>
          <a:xfrm>
            <a:off x="8696747" y="62650"/>
            <a:ext cx="386100" cy="393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>
            <p:ph type="title"/>
          </p:nvPr>
        </p:nvSpPr>
        <p:spPr>
          <a:xfrm>
            <a:off x="1904550" y="346900"/>
            <a:ext cx="53349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3600"/>
              <a:buFont typeface="Calibri"/>
              <a:buNone/>
            </a:pPr>
            <a:r>
              <a:rPr b="1" lang="pt-PT" sz="3600"/>
              <a:t>Conclusão</a:t>
            </a:r>
            <a:endParaRPr/>
          </a:p>
        </p:txBody>
      </p:sp>
      <p:sp>
        <p:nvSpPr>
          <p:cNvPr id="169" name="Google Shape;169;p27"/>
          <p:cNvSpPr txBox="1"/>
          <p:nvPr>
            <p:ph idx="1" type="body"/>
          </p:nvPr>
        </p:nvSpPr>
        <p:spPr>
          <a:xfrm>
            <a:off x="791100" y="2139225"/>
            <a:ext cx="7561800" cy="21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F5F0DC"/>
              </a:buClr>
              <a:buSzPts val="2000"/>
              <a:buChar char="●"/>
            </a:pPr>
            <a:r>
              <a:rPr lang="pt-PT" sz="2000">
                <a:solidFill>
                  <a:srgbClr val="F5F0DC"/>
                </a:solidFill>
              </a:rPr>
              <a:t>DINOv2 fornece embeddings robustos para navegação visual</a:t>
            </a:r>
            <a:endParaRPr>
              <a:solidFill>
                <a:srgbClr val="F5F0DC"/>
              </a:solidFill>
            </a:endParaRPr>
          </a:p>
          <a:p>
            <a:pPr indent="-342900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F5F0DC"/>
              </a:buClr>
              <a:buSzPts val="2000"/>
              <a:buChar char="●"/>
            </a:pPr>
            <a:r>
              <a:rPr lang="pt-PT" sz="2000">
                <a:solidFill>
                  <a:srgbClr val="F5F0DC"/>
                </a:solidFill>
              </a:rPr>
              <a:t>Solução dispensa GPS e é resiliente a rotação</a:t>
            </a:r>
            <a:endParaRPr>
              <a:solidFill>
                <a:srgbClr val="F5F0DC"/>
              </a:solidFill>
            </a:endParaRPr>
          </a:p>
          <a:p>
            <a:pPr indent="-342900" lvl="0" marL="342900" rtl="0" algn="l">
              <a:lnSpc>
                <a:spcPct val="200000"/>
              </a:lnSpc>
              <a:spcBef>
                <a:spcPts val="400"/>
              </a:spcBef>
              <a:spcAft>
                <a:spcPts val="1200"/>
              </a:spcAft>
              <a:buClr>
                <a:srgbClr val="F5F0DC"/>
              </a:buClr>
              <a:buSzPts val="2000"/>
              <a:buChar char="●"/>
            </a:pPr>
            <a:r>
              <a:rPr lang="pt-PT" sz="2000">
                <a:solidFill>
                  <a:srgbClr val="F5F0DC"/>
                </a:solidFill>
              </a:rPr>
              <a:t>Próximo passo: testes em campo</a:t>
            </a:r>
            <a:endParaRPr>
              <a:solidFill>
                <a:srgbClr val="F5F0DC"/>
              </a:solidFill>
            </a:endParaRPr>
          </a:p>
        </p:txBody>
      </p:sp>
      <p:sp>
        <p:nvSpPr>
          <p:cNvPr id="170" name="Google Shape;17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311700" y="31650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ct val="100000"/>
              <a:buFont typeface="Calibri"/>
              <a:buNone/>
            </a:pPr>
            <a:r>
              <a:rPr b="1" lang="pt-PT" sz="3600"/>
              <a:t>Referências</a:t>
            </a:r>
            <a:endParaRPr/>
          </a:p>
        </p:txBody>
      </p:sp>
      <p:sp>
        <p:nvSpPr>
          <p:cNvPr id="176" name="Google Shape;176;p28"/>
          <p:cNvSpPr txBox="1"/>
          <p:nvPr>
            <p:ph idx="4294967295" type="body"/>
          </p:nvPr>
        </p:nvSpPr>
        <p:spPr>
          <a:xfrm>
            <a:off x="365400" y="1756000"/>
            <a:ext cx="84132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ts val="1600"/>
              <a:buChar char="●"/>
            </a:pPr>
            <a:r>
              <a:rPr lang="pt-PT" sz="1600">
                <a:solidFill>
                  <a:srgbClr val="0D1B2A"/>
                </a:solidFill>
              </a:rPr>
              <a:t>Oquab et al., "DINOv2: Learning Robust Visual Features without Labels", 2023.</a:t>
            </a:r>
            <a:endParaRPr sz="800"/>
          </a:p>
          <a:p>
            <a:pPr indent="-317500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ts val="1600"/>
              <a:buChar char="●"/>
            </a:pPr>
            <a:r>
              <a:rPr lang="pt-PT" sz="1600">
                <a:solidFill>
                  <a:srgbClr val="0D1B2A"/>
                </a:solidFill>
              </a:rPr>
              <a:t>Datasets: Google Earth Imagery, Meta AI open‑source embeddings.</a:t>
            </a:r>
            <a:endParaRPr sz="900"/>
          </a:p>
          <a:p>
            <a:pPr indent="-317500" lvl="0" marL="342900" rtl="0" algn="l">
              <a:lnSpc>
                <a:spcPct val="200000"/>
              </a:lnSpc>
              <a:spcBef>
                <a:spcPts val="400"/>
              </a:spcBef>
              <a:spcAft>
                <a:spcPts val="1200"/>
              </a:spcAft>
              <a:buClr>
                <a:srgbClr val="0D1B2A"/>
              </a:buClr>
              <a:buSzPts val="1600"/>
              <a:buChar char="●"/>
            </a:pPr>
            <a:r>
              <a:rPr lang="pt-PT" sz="1600">
                <a:solidFill>
                  <a:srgbClr val="0D1B2A"/>
                </a:solidFill>
              </a:rPr>
              <a:t>Brown &amp; Lowe, "Place Recognition for Autonomous Drones", 2022.</a:t>
            </a:r>
            <a:endParaRPr sz="900"/>
          </a:p>
        </p:txBody>
      </p:sp>
      <p:sp>
        <p:nvSpPr>
          <p:cNvPr id="177" name="Google Shape;17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0" y="500925"/>
            <a:ext cx="4316100" cy="29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3600"/>
              <a:buFont typeface="Calibri"/>
              <a:buNone/>
            </a:pPr>
            <a:r>
              <a:rPr b="1" lang="pt-PT" sz="3600"/>
              <a:t>Consequências em a</a:t>
            </a:r>
            <a:r>
              <a:rPr b="1" lang="pt-PT" sz="3600"/>
              <a:t>mbientes GPS negado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4498850" y="500925"/>
            <a:ext cx="4461900" cy="40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04800" lvl="0" marL="342900" rtl="0" algn="l"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ct val="62500"/>
              <a:buChar char="●"/>
            </a:pPr>
            <a:r>
              <a:rPr lang="pt-PT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Locais onde o sinal de satélite é inexistente ou bloqueado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Clr>
                <a:srgbClr val="0D1B2A"/>
              </a:buClr>
              <a:buSzPct val="62500"/>
              <a:buChar char="○"/>
            </a:pPr>
            <a:r>
              <a:rPr lang="pt-PT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Ex.: zonas de guerra, cavernas, florestas densas, interiores de edifícios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342900" rtl="0" algn="l">
              <a:spcBef>
                <a:spcPts val="1200"/>
              </a:spcBef>
              <a:spcAft>
                <a:spcPts val="0"/>
              </a:spcAft>
              <a:buClr>
                <a:srgbClr val="0D1B2A"/>
              </a:buClr>
              <a:buSzPct val="62500"/>
              <a:buChar char="●"/>
            </a:pPr>
            <a:r>
              <a:rPr lang="pt-PT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Sem localização confiável → risco de colisões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342900" rtl="0" algn="l">
              <a:spcBef>
                <a:spcPts val="1200"/>
              </a:spcBef>
              <a:spcAft>
                <a:spcPts val="0"/>
              </a:spcAft>
              <a:buClr>
                <a:srgbClr val="0D1B2A"/>
              </a:buClr>
              <a:buSzPct val="62500"/>
              <a:buChar char="●"/>
            </a:pPr>
            <a:r>
              <a:rPr lang="pt-PT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Falhas de rota e perda de missão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342900" rtl="0" algn="l">
              <a:spcBef>
                <a:spcPts val="1200"/>
              </a:spcBef>
              <a:spcAft>
                <a:spcPts val="1200"/>
              </a:spcAft>
              <a:buClr>
                <a:srgbClr val="0D1B2A"/>
              </a:buClr>
              <a:buSzPct val="62500"/>
              <a:buChar char="●"/>
            </a:pPr>
            <a:r>
              <a:rPr lang="pt-PT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Necessidade de navegação alternativa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1904550" y="370100"/>
            <a:ext cx="53349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3600"/>
              <a:buFont typeface="Calibri"/>
              <a:buNone/>
            </a:pPr>
            <a:r>
              <a:rPr b="1" lang="pt-PT" sz="3600"/>
              <a:t>Visão Computacional como solução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33450" y="2121425"/>
            <a:ext cx="84771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/>
          </a:bodyPr>
          <a:lstStyle/>
          <a:p>
            <a:pPr indent="-323850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F5F0DC"/>
              </a:buClr>
              <a:buSzPct val="100000"/>
              <a:buFont typeface="Montserrat Medium"/>
              <a:buChar char="●"/>
            </a:pPr>
            <a:r>
              <a:rPr lang="pt-PT" sz="2000">
                <a:solidFill>
                  <a:srgbClr val="F5F0D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Comparar quadro da câmera com banco </a:t>
            </a:r>
            <a:r>
              <a:rPr lang="pt-PT" sz="2000">
                <a:solidFill>
                  <a:srgbClr val="F5F0D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georreferenciado </a:t>
            </a:r>
            <a:r>
              <a:rPr lang="pt-PT" sz="2000">
                <a:solidFill>
                  <a:srgbClr val="F5F0D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 imagens</a:t>
            </a:r>
            <a:endParaRPr sz="2000">
              <a:solidFill>
                <a:srgbClr val="F5F0DC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3850" lvl="0" marL="342900" rtl="0" algn="l">
              <a:lnSpc>
                <a:spcPct val="200000"/>
              </a:lnSpc>
              <a:spcBef>
                <a:spcPts val="400"/>
              </a:spcBef>
              <a:spcAft>
                <a:spcPts val="1200"/>
              </a:spcAft>
              <a:buClr>
                <a:srgbClr val="F5F0DC"/>
              </a:buClr>
              <a:buSzPct val="100000"/>
              <a:buFont typeface="Montserrat Medium"/>
              <a:buChar char="●"/>
            </a:pPr>
            <a:r>
              <a:rPr lang="pt-PT" sz="2000">
                <a:solidFill>
                  <a:srgbClr val="F5F0D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Inferir posição a partir de similaridade visual</a:t>
            </a:r>
            <a:endParaRPr sz="2000">
              <a:solidFill>
                <a:srgbClr val="F5F0DC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1395500" y="500925"/>
            <a:ext cx="2622600" cy="250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3600"/>
              <a:buFont typeface="Calibri"/>
              <a:buNone/>
            </a:pPr>
            <a:r>
              <a:rPr b="1" lang="pt-PT" sz="3600"/>
              <a:t>Meta AI’s </a:t>
            </a:r>
            <a:r>
              <a:rPr b="1" lang="pt-PT" sz="3600"/>
              <a:t>DINOv2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pt-PT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que é?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3375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ct val="100000"/>
              <a:buChar char="●"/>
            </a:pPr>
            <a:r>
              <a:rPr lang="pt-PT" sz="2000">
                <a:solidFill>
                  <a:srgbClr val="0D1B2A"/>
                </a:solidFill>
              </a:rPr>
              <a:t>Modelo auto‑supervisionado da Meta AI</a:t>
            </a:r>
            <a:endParaRPr/>
          </a:p>
          <a:p>
            <a:pPr indent="-333375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ct val="100000"/>
              <a:buChar char="●"/>
            </a:pPr>
            <a:r>
              <a:rPr lang="pt-PT" sz="2000">
                <a:solidFill>
                  <a:srgbClr val="0D1B2A"/>
                </a:solidFill>
              </a:rPr>
              <a:t>Treinamento self‑distillation</a:t>
            </a:r>
            <a:endParaRPr sz="2000">
              <a:solidFill>
                <a:srgbClr val="0D1B2A"/>
              </a:solidFill>
            </a:endParaRPr>
          </a:p>
          <a:p>
            <a:pPr indent="-346075" lvl="1" marL="9144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ct val="100000"/>
              <a:buChar char="○"/>
            </a:pPr>
            <a:r>
              <a:rPr lang="pt-PT" sz="2000">
                <a:solidFill>
                  <a:srgbClr val="0D1B2A"/>
                </a:solidFill>
              </a:rPr>
              <a:t>Teacher → Student</a:t>
            </a:r>
            <a:endParaRPr/>
          </a:p>
          <a:p>
            <a:pPr indent="-333375" lvl="0" marL="342900" rtl="0" algn="l">
              <a:lnSpc>
                <a:spcPct val="200000"/>
              </a:lnSpc>
              <a:spcBef>
                <a:spcPts val="400"/>
              </a:spcBef>
              <a:spcAft>
                <a:spcPts val="1200"/>
              </a:spcAft>
              <a:buClr>
                <a:srgbClr val="0D1B2A"/>
              </a:buClr>
              <a:buSzPct val="100000"/>
              <a:buChar char="●"/>
            </a:pPr>
            <a:r>
              <a:rPr lang="pt-PT" sz="2000">
                <a:solidFill>
                  <a:srgbClr val="0D1B2A"/>
                </a:solidFill>
              </a:rPr>
              <a:t>Embeddings ricos e robustos a rotação</a:t>
            </a:r>
            <a:endParaRPr/>
          </a:p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descr="File:Meta Platforms Inc. logo (cropped).svg - Wikimedia Commons"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775" y="1364757"/>
            <a:ext cx="1173725" cy="7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30727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ct val="100000"/>
              <a:buFont typeface="Calibri"/>
              <a:buNone/>
            </a:pPr>
            <a:r>
              <a:rPr b="1" lang="pt-PT" sz="3600"/>
              <a:t>Aprendizado Teacher × Student</a:t>
            </a:r>
            <a:endParaRPr/>
          </a:p>
        </p:txBody>
      </p:sp>
      <p:sp>
        <p:nvSpPr>
          <p:cNvPr id="113" name="Google Shape;113;p20"/>
          <p:cNvSpPr txBox="1"/>
          <p:nvPr>
            <p:ph idx="4294967295" type="body"/>
          </p:nvPr>
        </p:nvSpPr>
        <p:spPr>
          <a:xfrm>
            <a:off x="457200" y="1693250"/>
            <a:ext cx="47805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85000"/>
          </a:bodyPr>
          <a:lstStyle/>
          <a:p>
            <a:pPr indent="-323850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ct val="100000"/>
              <a:buChar char="●"/>
            </a:pPr>
            <a:r>
              <a:rPr lang="pt-PT" sz="2000">
                <a:solidFill>
                  <a:srgbClr val="0D1B2A"/>
                </a:solidFill>
              </a:rPr>
              <a:t>Augmentations diferentes da mesma imagem</a:t>
            </a:r>
            <a:endParaRPr/>
          </a:p>
          <a:p>
            <a:pPr indent="-323850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ct val="100000"/>
              <a:buChar char="●"/>
            </a:pPr>
            <a:r>
              <a:rPr lang="pt-PT" sz="2000">
                <a:solidFill>
                  <a:srgbClr val="0D1B2A"/>
                </a:solidFill>
              </a:rPr>
              <a:t>Teacher gera pseudo‑rótulo, student aprende</a:t>
            </a:r>
            <a:endParaRPr/>
          </a:p>
          <a:p>
            <a:pPr indent="-323850" lvl="0" marL="342900" rtl="0" algn="l">
              <a:lnSpc>
                <a:spcPct val="200000"/>
              </a:lnSpc>
              <a:spcBef>
                <a:spcPts val="400"/>
              </a:spcBef>
              <a:spcAft>
                <a:spcPts val="1200"/>
              </a:spcAft>
              <a:buClr>
                <a:srgbClr val="0D1B2A"/>
              </a:buClr>
              <a:buSzPct val="100000"/>
              <a:buChar char="●"/>
            </a:pPr>
            <a:r>
              <a:rPr lang="pt-PT" sz="2000">
                <a:solidFill>
                  <a:srgbClr val="0D1B2A"/>
                </a:solidFill>
              </a:rPr>
              <a:t>Atualização EMA garante estabilidade</a:t>
            </a:r>
            <a:endParaRPr/>
          </a:p>
        </p:txBody>
      </p:sp>
      <p:sp>
        <p:nvSpPr>
          <p:cNvPr id="114" name="Google Shape;11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8725" y="1529300"/>
            <a:ext cx="3363600" cy="3363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125000" y="500925"/>
            <a:ext cx="4282800" cy="20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ct val="100000"/>
              <a:buFont typeface="Calibri"/>
              <a:buNone/>
            </a:pPr>
            <a:r>
              <a:rPr b="1" lang="pt-PT" sz="3600"/>
              <a:t>Arquitetura Vision Transformer (ViT)</a:t>
            </a:r>
            <a:endParaRPr/>
          </a:p>
        </p:txBody>
      </p:sp>
      <p:sp>
        <p:nvSpPr>
          <p:cNvPr id="121" name="Google Shape;12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900" y="728975"/>
            <a:ext cx="3985500" cy="3985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3" name="Google Shape;123;p21"/>
          <p:cNvSpPr txBox="1"/>
          <p:nvPr>
            <p:ph idx="1" type="subTitle"/>
          </p:nvPr>
        </p:nvSpPr>
        <p:spPr>
          <a:xfrm>
            <a:off x="304800" y="2626725"/>
            <a:ext cx="3704400" cy="18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Divide imagem em patches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Aplica encoder Transformer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Token CLS agregador → vetor de 768 dimensões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2755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ct val="100000"/>
              <a:buFont typeface="Calibri"/>
              <a:buNone/>
            </a:pPr>
            <a:r>
              <a:rPr b="1" lang="pt-PT" sz="3600"/>
              <a:t>Pipeline de similaridade</a:t>
            </a:r>
            <a:endParaRPr/>
          </a:p>
        </p:txBody>
      </p:sp>
      <p:sp>
        <p:nvSpPr>
          <p:cNvPr id="129" name="Google Shape;129;p22"/>
          <p:cNvSpPr txBox="1"/>
          <p:nvPr>
            <p:ph idx="4294967295" type="body"/>
          </p:nvPr>
        </p:nvSpPr>
        <p:spPr>
          <a:xfrm>
            <a:off x="457200" y="1735675"/>
            <a:ext cx="8229600" cy="28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ts val="2000"/>
              <a:buChar char="●"/>
            </a:pPr>
            <a:r>
              <a:rPr lang="pt-PT" sz="2000">
                <a:solidFill>
                  <a:srgbClr val="0D1B2A"/>
                </a:solidFill>
              </a:rPr>
              <a:t>Imagem da câmera → ViT → vetor embedding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ts val="2000"/>
              <a:buChar char="●"/>
            </a:pPr>
            <a:r>
              <a:rPr lang="pt-PT" sz="2000">
                <a:solidFill>
                  <a:srgbClr val="0D1B2A"/>
                </a:solidFill>
              </a:rPr>
              <a:t>Distância cosseno para buscar vizinho mais próximo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400"/>
              </a:spcBef>
              <a:spcAft>
                <a:spcPts val="1200"/>
              </a:spcAft>
              <a:buClr>
                <a:srgbClr val="0D1B2A"/>
              </a:buClr>
              <a:buSzPts val="2000"/>
              <a:buChar char="●"/>
            </a:pPr>
            <a:r>
              <a:rPr lang="pt-PT" sz="2000">
                <a:solidFill>
                  <a:srgbClr val="0D1B2A"/>
                </a:solidFill>
              </a:rPr>
              <a:t>Retorna posição estimada</a:t>
            </a:r>
            <a:endParaRPr/>
          </a:p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300" y="500925"/>
            <a:ext cx="3704400" cy="16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>
                <a:latin typeface="Roboto"/>
                <a:ea typeface="Roboto"/>
                <a:cs typeface="Roboto"/>
                <a:sym typeface="Roboto"/>
              </a:rPr>
              <a:t>DINOv2: Navegação Visual Robusta</a:t>
            </a:r>
            <a:endParaRPr b="1" sz="3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23"/>
          <p:cNvSpPr txBox="1"/>
          <p:nvPr>
            <p:ph idx="1" type="subTitle"/>
          </p:nvPr>
        </p:nvSpPr>
        <p:spPr>
          <a:xfrm>
            <a:off x="22850" y="1862925"/>
            <a:ext cx="4486800" cy="31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10000"/>
          </a:bodyPr>
          <a:lstStyle/>
          <a:p>
            <a:pPr indent="-3073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●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econhecimento de lugares robusto à iluminação.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73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●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Permite relocalização mesmo após longos percursos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73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●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Mapeamento semântico detalhado para planejamento otimizado da rota.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73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●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Generalização eficaz para ambientes diversos, mesmo não vistos.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73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●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Pipeline de similaridade computa a posição baseada em vetores.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734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●"/>
            </a:pPr>
            <a:r>
              <a:rPr lang="pt-PT">
                <a:latin typeface="Montserrat"/>
                <a:ea typeface="Montserrat"/>
                <a:cs typeface="Montserrat"/>
                <a:sym typeface="Montserrat"/>
              </a:rPr>
              <a:t>Transfer learning eficaz em cenários diversos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6" name="Google Shape;136;p23" title="image.jpg"/>
          <p:cNvPicPr preferRelativeResize="0"/>
          <p:nvPr/>
        </p:nvPicPr>
        <p:blipFill rotWithShape="1">
          <a:blip r:embed="rId3">
            <a:alphaModFix/>
          </a:blip>
          <a:srcRect b="21141" l="0" r="0" t="0"/>
          <a:stretch/>
        </p:blipFill>
        <p:spPr>
          <a:xfrm>
            <a:off x="4668650" y="137350"/>
            <a:ext cx="3078600" cy="2971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7" name="Google Shape;137;p23" title="image.jpg"/>
          <p:cNvPicPr preferRelativeResize="0"/>
          <p:nvPr/>
        </p:nvPicPr>
        <p:blipFill rotWithShape="1">
          <a:blip r:embed="rId4">
            <a:alphaModFix/>
          </a:blip>
          <a:srcRect b="31195" l="0" r="0" t="0"/>
          <a:stretch/>
        </p:blipFill>
        <p:spPr>
          <a:xfrm>
            <a:off x="5782050" y="2123625"/>
            <a:ext cx="3239100" cy="29715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8" name="Google Shape;13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32675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ct val="100000"/>
              <a:buFont typeface="Calibri"/>
              <a:buNone/>
            </a:pPr>
            <a:r>
              <a:rPr b="1" lang="pt-PT" sz="3600"/>
              <a:t>Aplicações críticas</a:t>
            </a:r>
            <a:endParaRPr/>
          </a:p>
        </p:txBody>
      </p:sp>
      <p:sp>
        <p:nvSpPr>
          <p:cNvPr id="144" name="Google Shape;144;p24"/>
          <p:cNvSpPr txBox="1"/>
          <p:nvPr>
            <p:ph idx="4294967295" type="body"/>
          </p:nvPr>
        </p:nvSpPr>
        <p:spPr>
          <a:xfrm>
            <a:off x="457200" y="1722725"/>
            <a:ext cx="8229600" cy="31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0D1B2A"/>
              </a:buClr>
              <a:buSzPts val="2000"/>
              <a:buAutoNum type="arabicParenR"/>
            </a:pPr>
            <a:r>
              <a:rPr lang="pt-PT" sz="2000">
                <a:solidFill>
                  <a:srgbClr val="0D1B2A"/>
                </a:solidFill>
              </a:rPr>
              <a:t>Resgate em desastres</a:t>
            </a:r>
            <a:endParaRPr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2000"/>
              <a:buAutoNum type="arabicParenR"/>
            </a:pPr>
            <a:r>
              <a:rPr lang="pt-PT" sz="2000">
                <a:solidFill>
                  <a:srgbClr val="0D1B2A"/>
                </a:solidFill>
              </a:rPr>
              <a:t>Inspeção industrial</a:t>
            </a:r>
            <a:endParaRPr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2000"/>
              <a:buAutoNum type="arabicParenR"/>
            </a:pPr>
            <a:r>
              <a:rPr lang="pt-PT" sz="2000">
                <a:solidFill>
                  <a:srgbClr val="0D1B2A"/>
                </a:solidFill>
              </a:rPr>
              <a:t>Exploração subterrânea</a:t>
            </a:r>
            <a:endParaRPr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D1B2A"/>
              </a:buClr>
              <a:buSzPts val="2000"/>
              <a:buAutoNum type="arabicParenR"/>
            </a:pPr>
            <a:r>
              <a:rPr lang="pt-PT" sz="2000">
                <a:solidFill>
                  <a:srgbClr val="0D1B2A"/>
                </a:solidFill>
              </a:rPr>
              <a:t>Operação militar</a:t>
            </a:r>
            <a:endParaRPr/>
          </a:p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146" name="Google Shape;146;p24" title="image.jpg"/>
          <p:cNvPicPr preferRelativeResize="0"/>
          <p:nvPr/>
        </p:nvPicPr>
        <p:blipFill rotWithShape="1">
          <a:blip r:embed="rId3">
            <a:alphaModFix/>
          </a:blip>
          <a:srcRect b="30001" l="0" r="0" t="0"/>
          <a:stretch/>
        </p:blipFill>
        <p:spPr>
          <a:xfrm>
            <a:off x="4614975" y="1420052"/>
            <a:ext cx="2468100" cy="2303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7" name="Google Shape;147;p24" title="image.jpg"/>
          <p:cNvPicPr preferRelativeResize="0"/>
          <p:nvPr/>
        </p:nvPicPr>
        <p:blipFill rotWithShape="1">
          <a:blip r:embed="rId4">
            <a:alphaModFix/>
          </a:blip>
          <a:srcRect b="36808" l="0" r="0" t="0"/>
          <a:stretch/>
        </p:blipFill>
        <p:spPr>
          <a:xfrm>
            <a:off x="6218700" y="2977325"/>
            <a:ext cx="2468100" cy="2079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A81DB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